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Default Extension="emf" ContentType="image/x-e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64" r:id="rId2"/>
    <p:sldId id="349" r:id="rId3"/>
    <p:sldId id="350" r:id="rId4"/>
    <p:sldId id="351" r:id="rId5"/>
    <p:sldId id="352" r:id="rId6"/>
    <p:sldId id="362" r:id="rId7"/>
    <p:sldId id="354" r:id="rId8"/>
    <p:sldId id="363" r:id="rId9"/>
    <p:sldId id="356" r:id="rId10"/>
    <p:sldId id="358" r:id="rId11"/>
    <p:sldId id="365" r:id="rId12"/>
    <p:sldId id="367" r:id="rId13"/>
    <p:sldId id="360" r:id="rId14"/>
    <p:sldId id="368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6600"/>
    <a:srgbClr val="0000FF"/>
    <a:srgbClr val="C6EBB3"/>
    <a:srgbClr val="FF0066"/>
    <a:srgbClr val="3399FF"/>
    <a:srgbClr val="0099CC"/>
    <a:srgbClr val="6666FF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8CC8336-F45C-446B-99A1-9DA573B01D93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FCE6B7-688A-4E59-9C0D-9F8A6956E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651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24C8BCB-749B-4292-89BC-BB66A124EF8A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HS: 20</a:t>
            </a:r>
          </a:p>
          <a:p>
            <a:r>
              <a:rPr lang="en-US" smtClean="0"/>
              <a:t>DCT: Bạn</a:t>
            </a:r>
            <a:r>
              <a:rPr lang="en-US" baseline="0" smtClean="0"/>
              <a:t> đã tính như nào?</a:t>
            </a:r>
          </a:p>
          <a:p>
            <a:r>
              <a:rPr lang="en-US" baseline="0" smtClean="0"/>
              <a:t>HS: Diện tích phần còn lại là tổng diện tích của tam giác vuông …</a:t>
            </a:r>
          </a:p>
          <a:p>
            <a:r>
              <a:rPr lang="en-US" baseline="0" smtClean="0"/>
              <a:t>DCT hỏi: Phần còn lại này là hình gì? -&gt; HS: Tam giác</a:t>
            </a:r>
          </a:p>
          <a:p>
            <a:r>
              <a:rPr lang="en-US" baseline="0" smtClean="0"/>
              <a:t>DCT: Vậy công thức tính diện tích của một tam giác bất kì là gì? Chúng ta cùng mời cô giáo lên bắt đầu bài học ngày hôm nay nhé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80F9-E4C9-4546-A095-01A6FBD7DA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559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CF1D7-5D81-49C0-892A-915C350B3374}" type="slidenum">
              <a:rPr lang="en-US"/>
              <a:pPr/>
              <a:t>13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achKhoa%20Computer\Desktop\sinh%20hoat%20lop\C&#7849;m%20Nhung%20&#8211;%20Em%20Y&#234;u%20Tr&#432;&#7901;ng%20Em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NULL" TargetMode="Externa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microsoft.com/office/2007/relationships/media" Target="../media/media1.wav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NULL" TargetMode="Externa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microsoft.com/office/2007/relationships/media" Target="../media/media2.wav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NULL" TargetMode="External"/><Relationship Id="rId7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microsoft.com/office/2007/relationships/media" Target="../media/media3.wav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../../Desktop/Package%20-%20Lesson/Lesson.exe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microsoft.com/office/2007/relationships/media" Target="../media/media4.wav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../dong-ho%20(1)/countdown_sound_mau1.ex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../dong-ho%20(1)/countdown_sound_mau1.ex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1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334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Cẩm Nhung – Em Yêu Trường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36550" y="4784725"/>
            <a:ext cx="7778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 descr="0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5257800"/>
            <a:ext cx="16129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2" descr="2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5334000"/>
            <a:ext cx="781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WordArt 15"/>
          <p:cNvSpPr>
            <a:spLocks noChangeArrowheads="1" noChangeShapeType="1" noTextEdit="1"/>
          </p:cNvSpPr>
          <p:nvPr/>
        </p:nvSpPr>
        <p:spPr bwMode="auto">
          <a:xfrm rot="-755171">
            <a:off x="374650" y="180975"/>
            <a:ext cx="1676400" cy="533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477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6600">
                    <a:alpha val="83920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Thcs cù khèi</a:t>
            </a:r>
          </a:p>
        </p:txBody>
      </p:sp>
      <p:sp>
        <p:nvSpPr>
          <p:cNvPr id="14343" name="WordArt 10"/>
          <p:cNvSpPr>
            <a:spLocks noChangeArrowheads="1" noChangeShapeType="1" noTextEdit="1"/>
          </p:cNvSpPr>
          <p:nvPr/>
        </p:nvSpPr>
        <p:spPr bwMode="auto">
          <a:xfrm>
            <a:off x="1212850" y="2057400"/>
            <a:ext cx="7626350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Chµo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mõng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c¸c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thÇy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c«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gi¸o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</a:p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vÒ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dù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giê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Líp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8c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71800" y="43434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GV thực hiện: </a:t>
            </a:r>
            <a:r>
              <a:rPr lang="en-US" sz="2000" b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0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endParaRPr lang="vi-VN" sz="2000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0375" y="990600"/>
            <a:ext cx="7612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BÁO CÁO CHUẨN BỊ Ở NHÀ</a:t>
            </a:r>
            <a:endParaRPr lang="en-US" sz="3200" dirty="0">
              <a:solidFill>
                <a:srgbClr val="FF0066"/>
              </a:solidFill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371600" y="2438400"/>
            <a:ext cx="6875061" cy="1798958"/>
            <a:chOff x="3374" y="1824"/>
            <a:chExt cx="1440" cy="562"/>
          </a:xfrm>
        </p:grpSpPr>
        <p:sp>
          <p:nvSpPr>
            <p:cNvPr id="15" name="Freeform 15"/>
            <p:cNvSpPr>
              <a:spLocks/>
            </p:cNvSpPr>
            <p:nvPr/>
          </p:nvSpPr>
          <p:spPr bwMode="gray">
            <a:xfrm>
              <a:off x="3459" y="2196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gray">
            <a:xfrm>
              <a:off x="3374" y="1824"/>
              <a:ext cx="1440" cy="480"/>
            </a:xfrm>
            <a:prstGeom prst="rect">
              <a:avLst/>
            </a:prstGeom>
            <a:gradFill rotWithShape="1">
              <a:gsLst>
                <a:gs pos="0">
                  <a:srgbClr val="3399FF"/>
                </a:gs>
                <a:gs pos="50000">
                  <a:srgbClr val="3399FF">
                    <a:gamma/>
                    <a:tint val="30196"/>
                    <a:invGamma/>
                  </a:srgbClr>
                </a:gs>
                <a:gs pos="100000">
                  <a:srgbClr val="3399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130000"/>
                </a:lnSpc>
              </a:pPr>
              <a:r>
                <a:rPr lang="pt-BR" sz="2800" b="1" smtClean="0">
                  <a:solidFill>
                    <a:srgbClr val="3333FF"/>
                  </a:solidFill>
                </a:rPr>
                <a:t>	</a:t>
              </a:r>
              <a:endParaRPr lang="en-US" sz="2800" b="1">
                <a:solidFill>
                  <a:srgbClr val="FF3300"/>
                </a:solidFill>
              </a:endParaRPr>
            </a:p>
          </p:txBody>
        </p:sp>
      </p:grpSp>
      <p:sp>
        <p:nvSpPr>
          <p:cNvPr id="17" name="Flowchart: Alternate Process 16"/>
          <p:cNvSpPr/>
          <p:nvPr/>
        </p:nvSpPr>
        <p:spPr>
          <a:xfrm>
            <a:off x="1371600" y="2057400"/>
            <a:ext cx="6972300" cy="280913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8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2" descr="boy_desk_thin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2206" y="4114800"/>
            <a:ext cx="154663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33800" y="1752600"/>
            <a:ext cx="17526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75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77225"/>
            <a:ext cx="8000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NỘI DUNG CẦN NHỚ</a:t>
            </a:r>
            <a:endParaRPr lang="en-US" sz="3200" dirty="0">
              <a:solidFill>
                <a:srgbClr val="FF006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1524000"/>
            <a:ext cx="7629525" cy="4191000"/>
            <a:chOff x="1143000" y="1524000"/>
            <a:chExt cx="7629525" cy="4191000"/>
          </a:xfrm>
        </p:grpSpPr>
        <p:pic>
          <p:nvPicPr>
            <p:cNvPr id="8089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1676400"/>
              <a:ext cx="2085975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089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9000" y="1676400"/>
              <a:ext cx="285750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090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2200" y="1524000"/>
              <a:ext cx="2600325" cy="207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80902" name="Object 6"/>
            <p:cNvGraphicFramePr>
              <a:graphicFrameLocks noChangeAspect="1"/>
            </p:cNvGraphicFramePr>
            <p:nvPr/>
          </p:nvGraphicFramePr>
          <p:xfrm>
            <a:off x="3711575" y="5016500"/>
            <a:ext cx="2027238" cy="698500"/>
          </p:xfrm>
          <a:graphic>
            <a:graphicData uri="http://schemas.openxmlformats.org/presentationml/2006/ole">
              <p:oleObj spid="_x0000_s79874" name="Equation" r:id="rId6" imgW="1143000" imgH="393480" progId="Equation.DSMT4">
                <p:embed/>
              </p:oleObj>
            </a:graphicData>
          </a:graphic>
        </p:graphicFrame>
        <p:cxnSp>
          <p:nvCxnSpPr>
            <p:cNvPr id="15" name="Straight Arrow Connector 14"/>
            <p:cNvCxnSpPr/>
            <p:nvPr/>
          </p:nvCxnSpPr>
          <p:spPr bwMode="auto">
            <a:xfrm>
              <a:off x="2133600" y="3429000"/>
              <a:ext cx="1828800" cy="14478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/>
              <a:lightRig rig="threePt" dir="t"/>
            </a:scene3d>
            <a:sp3d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 rot="5400000">
              <a:off x="4000500" y="4076700"/>
              <a:ext cx="1600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/>
              <a:lightRig rig="threePt" dir="t"/>
            </a:scene3d>
            <a:sp3d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10800000" flipV="1">
              <a:off x="5562600" y="3429000"/>
              <a:ext cx="1828800" cy="13716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/>
              <a:lightRig rig="threePt" dir="t"/>
            </a:scene3d>
            <a:sp3d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TextBox 20"/>
          <p:cNvSpPr txBox="1"/>
          <p:nvPr/>
        </p:nvSpPr>
        <p:spPr>
          <a:xfrm>
            <a:off x="3124200" y="914400"/>
            <a:ext cx="3276600" cy="584775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sosceles Triangle 39"/>
          <p:cNvSpPr/>
          <p:nvPr/>
        </p:nvSpPr>
        <p:spPr>
          <a:xfrm rot="16200000">
            <a:off x="1968247" y="1962390"/>
            <a:ext cx="2486542" cy="1874554"/>
          </a:xfrm>
          <a:prstGeom prst="triangle">
            <a:avLst>
              <a:gd name="adj" fmla="val 0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Triangle 40"/>
          <p:cNvSpPr/>
          <p:nvPr/>
        </p:nvSpPr>
        <p:spPr>
          <a:xfrm rot="10800000">
            <a:off x="4152708" y="1656394"/>
            <a:ext cx="4309405" cy="2486543"/>
          </a:xfrm>
          <a:prstGeom prst="rtTriangl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"/>
          <p:cNvGrpSpPr/>
          <p:nvPr/>
        </p:nvGrpSpPr>
        <p:grpSpPr>
          <a:xfrm>
            <a:off x="1895610" y="1656396"/>
            <a:ext cx="2253185" cy="2486542"/>
            <a:chOff x="1895610" y="1656396"/>
            <a:chExt cx="2253185" cy="2486542"/>
          </a:xfrm>
        </p:grpSpPr>
        <p:sp>
          <p:nvSpPr>
            <p:cNvPr id="5" name="Isosceles Triangle 4"/>
            <p:cNvSpPr/>
            <p:nvPr/>
          </p:nvSpPr>
          <p:spPr>
            <a:xfrm rot="5400000">
              <a:off x="1968247" y="1962390"/>
              <a:ext cx="2486542" cy="1874554"/>
            </a:xfrm>
            <a:prstGeom prst="triangle">
              <a:avLst>
                <a:gd name="adj" fmla="val 0"/>
              </a:avLst>
            </a:prstGeom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95610" y="266883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/>
                <a:t>4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022202" y="41429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48795" y="1656395"/>
            <a:ext cx="4323473" cy="2948208"/>
            <a:chOff x="4148795" y="1656395"/>
            <a:chExt cx="4323473" cy="2948208"/>
          </a:xfrm>
        </p:grpSpPr>
        <p:sp>
          <p:nvSpPr>
            <p:cNvPr id="9" name="Right Triangle 8"/>
            <p:cNvSpPr/>
            <p:nvPr/>
          </p:nvSpPr>
          <p:spPr>
            <a:xfrm>
              <a:off x="4162863" y="1656395"/>
              <a:ext cx="4309405" cy="2486543"/>
            </a:xfrm>
            <a:prstGeom prst="rtTriangl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5"/>
            <p:cNvGrpSpPr/>
            <p:nvPr/>
          </p:nvGrpSpPr>
          <p:grpSpPr>
            <a:xfrm>
              <a:off x="4148795" y="3823727"/>
              <a:ext cx="225879" cy="319211"/>
              <a:chOff x="4876800" y="4405532"/>
              <a:chExt cx="304800" cy="31886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4876800" y="4419600"/>
                <a:ext cx="304800" cy="0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174566" y="4405532"/>
                <a:ext cx="0" cy="318868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5977407" y="414293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smtClean="0"/>
                <a:t>7</a:t>
              </a:r>
              <a:endParaRPr lang="en-US" sz="2400" i="1"/>
            </a:p>
          </p:txBody>
        </p:sp>
      </p:grpSp>
      <p:grpSp>
        <p:nvGrpSpPr>
          <p:cNvPr id="6" name="Group 13"/>
          <p:cNvGrpSpPr/>
          <p:nvPr/>
        </p:nvGrpSpPr>
        <p:grpSpPr>
          <a:xfrm>
            <a:off x="1600200" y="1656396"/>
            <a:ext cx="838200" cy="2486542"/>
            <a:chOff x="1752600" y="1656396"/>
            <a:chExt cx="838200" cy="2486542"/>
          </a:xfrm>
        </p:grpSpPr>
        <p:cxnSp>
          <p:nvCxnSpPr>
            <p:cNvPr id="15" name="Straight Arrow Connector 14"/>
            <p:cNvCxnSpPr/>
            <p:nvPr/>
          </p:nvCxnSpPr>
          <p:spPr>
            <a:xfrm rot="10800000" flipV="1">
              <a:off x="2274241" y="1656396"/>
              <a:ext cx="1588" cy="2486542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752600" y="26670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52477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447799" y="1600200"/>
            <a:ext cx="726112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66"/>
              </a:solidFill>
              <a:latin typeface=".VnTime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latin typeface=".VnTime" pitchFamily="34" charset="0"/>
              </a:rPr>
              <a:t>: 12, 13, 14,15, 18, 19 (SGK</a:t>
            </a:r>
            <a:r>
              <a:rPr lang="en-US" sz="2400" dirty="0">
                <a:solidFill>
                  <a:srgbClr val="000066"/>
                </a:solidFill>
                <a:latin typeface=".VnTime" pitchFamily="34" charset="0"/>
              </a:rPr>
              <a:t>),  </a:t>
            </a:r>
            <a:r>
              <a:rPr lang="en-US" sz="2400" dirty="0" err="1">
                <a:solidFill>
                  <a:srgbClr val="000066"/>
                </a:solidFill>
                <a:latin typeface=".VnTime" pitchFamily="34" charset="0"/>
              </a:rPr>
              <a:t>bµi</a:t>
            </a:r>
            <a:r>
              <a:rPr lang="en-US" sz="2400" dirty="0">
                <a:solidFill>
                  <a:srgbClr val="000066"/>
                </a:solidFill>
                <a:latin typeface=".VnTime" pitchFamily="34" charset="0"/>
              </a:rPr>
              <a:t> 35,36 (SBT</a:t>
            </a:r>
            <a:r>
              <a:rPr lang="en-US" sz="2400" dirty="0" smtClean="0">
                <a:solidFill>
                  <a:srgbClr val="000066"/>
                </a:solidFill>
                <a:latin typeface=".VnTime" pitchFamily="34" charset="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quỷ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Bermuda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nôp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 (5/12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07923" y="863025"/>
            <a:ext cx="800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89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WordArt 4"/>
          <p:cNvSpPr>
            <a:spLocks noChangeArrowheads="1" noChangeShapeType="1" noTextEdit="1"/>
          </p:cNvSpPr>
          <p:nvPr/>
        </p:nvSpPr>
        <p:spPr bwMode="auto">
          <a:xfrm>
            <a:off x="1600200" y="2590800"/>
            <a:ext cx="6858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Stamp"/>
              </a:rPr>
              <a:t>xin</a:t>
            </a:r>
            <a:r>
              <a:rPr lang="en-US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Stamp"/>
              </a:rPr>
              <a:t> </a:t>
            </a:r>
            <a:r>
              <a:rPr lang="en-US" sz="2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Stamp"/>
              </a:rPr>
              <a:t>ch©n</a:t>
            </a:r>
            <a:r>
              <a:rPr lang="en-US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Stamp"/>
              </a:rPr>
              <a:t> </a:t>
            </a:r>
            <a:r>
              <a:rPr lang="en-US" sz="2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Stamp"/>
              </a:rPr>
              <a:t>thµnh</a:t>
            </a:r>
            <a:r>
              <a:rPr lang="en-US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Stamp"/>
              </a:rPr>
              <a:t> </a:t>
            </a:r>
            <a:r>
              <a:rPr lang="en-US" sz="2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Stamp"/>
              </a:rPr>
              <a:t>c¶m</a:t>
            </a:r>
            <a:r>
              <a:rPr lang="en-US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Stamp"/>
              </a:rPr>
              <a:t> ¬n!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143000" y="685800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PHÒNG GD&amp;ĐT LONG BIÊN</a:t>
            </a:r>
          </a:p>
          <a:p>
            <a:pPr algn="ctr"/>
            <a:r>
              <a:rPr lang="en-US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TRƯỜNG THCS CỰ KHỐI</a:t>
            </a:r>
          </a:p>
        </p:txBody>
      </p:sp>
    </p:spTree>
    <p:extLst>
      <p:ext uri="{BB962C8B-B14F-4D97-AF65-F5344CB8AC3E}">
        <p14:creationId xmlns:p14="http://schemas.microsoft.com/office/powerpoint/2010/main" xmlns="" val="167967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1066800" y="1524000"/>
            <a:ext cx="14033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6614" y="4922828"/>
            <a:ext cx="675232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C200"/>
                </a:solidFill>
                <a:latin typeface="Times New Roman" pitchFamily="18" charset="0"/>
              </a:rPr>
              <a:t>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8797" y="4922828"/>
            <a:ext cx="66670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6987" y="4919653"/>
            <a:ext cx="62829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400" b="1">
                <a:solidFill>
                  <a:srgbClr val="24602E"/>
                </a:solidFill>
                <a:latin typeface="Times New Roman" pitchFamily="18" charset="0"/>
              </a:rPr>
              <a:t>Á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7943" y="4926003"/>
            <a:ext cx="627486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400" b="1">
                <a:solidFill>
                  <a:srgbClr val="5B34DA"/>
                </a:solidFill>
                <a:latin typeface="Times New Roman" pitchFamily="18" charset="0"/>
              </a:rPr>
              <a:t>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5321" y="4852795"/>
            <a:ext cx="59065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8" name="WordArt 40"/>
          <p:cNvSpPr>
            <a:spLocks noChangeArrowheads="1" noChangeShapeType="1" noTextEdit="1"/>
          </p:cNvSpPr>
          <p:nvPr/>
        </p:nvSpPr>
        <p:spPr bwMode="auto">
          <a:xfrm>
            <a:off x="1295400" y="1600200"/>
            <a:ext cx="7618401" cy="16720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algn="ctr">
              <a:defRPr/>
            </a:pPr>
            <a:r>
              <a:rPr lang="en-US" sz="44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</a:t>
            </a:r>
            <a:r>
              <a:rPr lang="en-US" sz="44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29: </a:t>
            </a:r>
            <a:endParaRPr lang="en-US" sz="4400" b="1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4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DIỆN TÍCH TAM GIÁC</a:t>
            </a:r>
          </a:p>
        </p:txBody>
      </p:sp>
      <p:pic>
        <p:nvPicPr>
          <p:cNvPr id="24" name="Picture 2" descr="Kết quả hình ảnh cho tam giá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1" y="3581400"/>
            <a:ext cx="4000499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16273 L -0.00416 -0.1817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9607 L -0.00416 -0.2594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17431 L -0.01667 -0.2034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956 L 3.33333E-6 -0.2710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27222 L 0.0125 0.23889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9852880"/>
              </p:ext>
            </p:extLst>
          </p:nvPr>
        </p:nvGraphicFramePr>
        <p:xfrm>
          <a:off x="0" y="1332"/>
          <a:ext cx="9144000" cy="685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345"/>
                <a:gridCol w="7015655"/>
              </a:tblGrid>
              <a:tr h="7103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PHÂN CÔNG CHUẨN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BỊ</a:t>
                      </a:r>
                      <a:endParaRPr lang="en-US" sz="32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88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NHÓM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NỘI DUNG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727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Nhóm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Hãy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chứng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minh                       .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Trong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đó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AH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là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đường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cao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∆ABC.</a:t>
                      </a:r>
                      <a:endParaRPr lang="en-US" sz="26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621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Nhóm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3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+4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Hãy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cắt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∆ABC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mảnh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để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ghép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một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chữ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nhật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Từ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đó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hãy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chứng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minh                                    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.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Trong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đó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AH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là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đường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cao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∆ABC.   </a:t>
                      </a:r>
                      <a:r>
                        <a:rPr lang="en-US" sz="2600" b="0" i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Gợi</a:t>
                      </a:r>
                      <a:r>
                        <a:rPr lang="en-US" sz="2600" b="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ý: </a:t>
                      </a:r>
                      <a:r>
                        <a:rPr lang="en-US" sz="2600" b="0" i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600" b="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127 </a:t>
                      </a:r>
                      <a:r>
                        <a:rPr lang="en-US" sz="2600" b="0" i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sgk</a:t>
                      </a:r>
                      <a:endParaRPr lang="en-US" sz="2600" b="0" i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4526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Nhóm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Tìm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hiểu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về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ứng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dụng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ảnh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diện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tích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tam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giác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trong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tế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800600" y="1524000"/>
          <a:ext cx="1981200" cy="697923"/>
        </p:xfrm>
        <a:graphic>
          <a:graphicData uri="http://schemas.openxmlformats.org/presentationml/2006/ole">
            <p:oleObj spid="_x0000_s56350" name="Equation" r:id="rId3" imgW="1117440" imgH="393480" progId="Equation.DSMT4">
              <p:embed/>
            </p:oleObj>
          </a:graphicData>
        </a:graphic>
      </p:graphicFrame>
      <p:graphicFrame>
        <p:nvGraphicFramePr>
          <p:cNvPr id="211971" name="Object 3"/>
          <p:cNvGraphicFramePr>
            <a:graphicFrameLocks noChangeAspect="1"/>
          </p:cNvGraphicFramePr>
          <p:nvPr/>
        </p:nvGraphicFramePr>
        <p:xfrm>
          <a:off x="2057400" y="4114800"/>
          <a:ext cx="2162641" cy="762000"/>
        </p:xfrm>
        <a:graphic>
          <a:graphicData uri="http://schemas.openxmlformats.org/presentationml/2006/ole">
            <p:oleObj spid="_x0000_s56351" name="Equation" r:id="rId4" imgW="1117440" imgH="39348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99604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AutoShape 2"/>
          <p:cNvSpPr>
            <a:spLocks noChangeArrowheads="1"/>
          </p:cNvSpPr>
          <p:nvPr/>
        </p:nvSpPr>
        <p:spPr bwMode="auto">
          <a:xfrm>
            <a:off x="3489325" y="2133600"/>
            <a:ext cx="4318000" cy="2879725"/>
          </a:xfrm>
          <a:prstGeom prst="triangle">
            <a:avLst>
              <a:gd name="adj" fmla="val 24537"/>
            </a:avLst>
          </a:prstGeom>
          <a:solidFill>
            <a:srgbClr val="9900FF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091" name="AutoShape 3"/>
          <p:cNvSpPr>
            <a:spLocks noChangeArrowheads="1"/>
          </p:cNvSpPr>
          <p:nvPr/>
        </p:nvSpPr>
        <p:spPr bwMode="auto">
          <a:xfrm>
            <a:off x="3433762" y="3500438"/>
            <a:ext cx="604838" cy="154781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092" name="AutoShape 4"/>
          <p:cNvSpPr>
            <a:spLocks noChangeArrowheads="1"/>
          </p:cNvSpPr>
          <p:nvPr/>
        </p:nvSpPr>
        <p:spPr bwMode="auto">
          <a:xfrm>
            <a:off x="3908425" y="2052638"/>
            <a:ext cx="2374900" cy="1511300"/>
          </a:xfrm>
          <a:prstGeom prst="triangle">
            <a:avLst>
              <a:gd name="adj" fmla="val 24704"/>
            </a:avLst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093" name="Line 5"/>
          <p:cNvSpPr>
            <a:spLocks noChangeShapeType="1"/>
          </p:cNvSpPr>
          <p:nvPr/>
        </p:nvSpPr>
        <p:spPr bwMode="auto">
          <a:xfrm>
            <a:off x="4511675" y="4197350"/>
            <a:ext cx="136525" cy="136525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094" name="Line 6"/>
          <p:cNvSpPr>
            <a:spLocks noChangeShapeType="1"/>
          </p:cNvSpPr>
          <p:nvPr/>
        </p:nvSpPr>
        <p:spPr bwMode="auto">
          <a:xfrm>
            <a:off x="4511675" y="2874963"/>
            <a:ext cx="136525" cy="136525"/>
          </a:xfrm>
          <a:prstGeom prst="line">
            <a:avLst/>
          </a:prstGeom>
          <a:noFill/>
          <a:ln w="25400" cmpd="sng">
            <a:solidFill>
              <a:schemeClr val="tx2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101" name="Line 13"/>
          <p:cNvSpPr>
            <a:spLocks noChangeShapeType="1"/>
          </p:cNvSpPr>
          <p:nvPr/>
        </p:nvSpPr>
        <p:spPr bwMode="auto">
          <a:xfrm>
            <a:off x="4025900" y="3573463"/>
            <a:ext cx="2157413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102" name="AutoShape 14"/>
          <p:cNvSpPr>
            <a:spLocks noChangeArrowheads="1"/>
          </p:cNvSpPr>
          <p:nvPr/>
        </p:nvSpPr>
        <p:spPr bwMode="auto">
          <a:xfrm>
            <a:off x="4019550" y="2133600"/>
            <a:ext cx="2159000" cy="1439863"/>
          </a:xfrm>
          <a:prstGeom prst="triangle">
            <a:avLst>
              <a:gd name="adj" fmla="val 24704"/>
            </a:avLst>
          </a:prstGeom>
          <a:solidFill>
            <a:srgbClr val="00FF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56125" y="2133600"/>
            <a:ext cx="184150" cy="2879725"/>
            <a:chOff x="2237" y="1344"/>
            <a:chExt cx="116" cy="1814"/>
          </a:xfrm>
        </p:grpSpPr>
        <p:sp>
          <p:nvSpPr>
            <p:cNvPr id="14360" name="Line 16"/>
            <p:cNvSpPr>
              <a:spLocks noChangeShapeType="1"/>
            </p:cNvSpPr>
            <p:nvPr/>
          </p:nvSpPr>
          <p:spPr bwMode="auto">
            <a:xfrm>
              <a:off x="2237" y="1344"/>
              <a:ext cx="0" cy="181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2237" y="3045"/>
              <a:ext cx="116" cy="113"/>
              <a:chOff x="2245" y="3022"/>
              <a:chExt cx="116" cy="113"/>
            </a:xfrm>
          </p:grpSpPr>
          <p:sp>
            <p:nvSpPr>
              <p:cNvPr id="14362" name="Line 18"/>
              <p:cNvSpPr>
                <a:spLocks noChangeShapeType="1"/>
              </p:cNvSpPr>
              <p:nvPr/>
            </p:nvSpPr>
            <p:spPr bwMode="auto">
              <a:xfrm>
                <a:off x="2245" y="3022"/>
                <a:ext cx="113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Line 19"/>
              <p:cNvSpPr>
                <a:spLocks noChangeShapeType="1"/>
              </p:cNvSpPr>
              <p:nvPr/>
            </p:nvSpPr>
            <p:spPr bwMode="auto">
              <a:xfrm rot="5400000">
                <a:off x="2304" y="3079"/>
                <a:ext cx="113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7108" name="AutoShape 20"/>
          <p:cNvSpPr>
            <a:spLocks noChangeArrowheads="1"/>
          </p:cNvSpPr>
          <p:nvPr/>
        </p:nvSpPr>
        <p:spPr bwMode="auto">
          <a:xfrm>
            <a:off x="3489325" y="3573463"/>
            <a:ext cx="533400" cy="1439862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971800" y="2057400"/>
            <a:ext cx="0" cy="2967038"/>
            <a:chOff x="1981200" y="2057400"/>
            <a:chExt cx="990600" cy="2967038"/>
          </a:xfrm>
        </p:grpSpPr>
        <p:sp>
          <p:nvSpPr>
            <p:cNvPr id="14358" name="Line 24"/>
            <p:cNvSpPr>
              <a:spLocks noChangeShapeType="1"/>
            </p:cNvSpPr>
            <p:nvPr/>
          </p:nvSpPr>
          <p:spPr bwMode="auto">
            <a:xfrm>
              <a:off x="1392" y="1344"/>
              <a:ext cx="0" cy="18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25"/>
            <p:cNvSpPr>
              <a:spLocks noChangeShapeType="1"/>
            </p:cNvSpPr>
            <p:nvPr/>
          </p:nvSpPr>
          <p:spPr bwMode="auto">
            <a:xfrm flipV="1">
              <a:off x="1392" y="1289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352800" y="3581400"/>
            <a:ext cx="77788" cy="1447800"/>
            <a:chOff x="3427412" y="3581400"/>
            <a:chExt cx="77788" cy="1447800"/>
          </a:xfrm>
        </p:grpSpPr>
        <p:sp>
          <p:nvSpPr>
            <p:cNvPr id="14356" name="Line 28"/>
            <p:cNvSpPr>
              <a:spLocks noChangeShapeType="1"/>
            </p:cNvSpPr>
            <p:nvPr/>
          </p:nvSpPr>
          <p:spPr bwMode="auto">
            <a:xfrm>
              <a:off x="1392" y="1344"/>
              <a:ext cx="0" cy="18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29"/>
            <p:cNvSpPr>
              <a:spLocks noChangeShapeType="1"/>
            </p:cNvSpPr>
            <p:nvPr/>
          </p:nvSpPr>
          <p:spPr bwMode="auto">
            <a:xfrm flipV="1">
              <a:off x="1392" y="1289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7121" name="Line 33"/>
          <p:cNvSpPr>
            <a:spLocks noChangeShapeType="1"/>
          </p:cNvSpPr>
          <p:nvPr/>
        </p:nvSpPr>
        <p:spPr bwMode="auto">
          <a:xfrm>
            <a:off x="3429000" y="533400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7122" name="Text Box 34"/>
          <p:cNvSpPr txBox="1">
            <a:spLocks noChangeArrowheads="1"/>
          </p:cNvSpPr>
          <p:nvPr/>
        </p:nvSpPr>
        <p:spPr bwMode="auto">
          <a:xfrm>
            <a:off x="2362200" y="2925763"/>
            <a:ext cx="6286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AH</a:t>
            </a:r>
            <a:endParaRPr lang="vi-VN" sz="2400" dirty="0"/>
          </a:p>
        </p:txBody>
      </p:sp>
      <p:sp>
        <p:nvSpPr>
          <p:cNvPr id="14355" name="Text Box 35"/>
          <p:cNvSpPr txBox="1">
            <a:spLocks noChangeArrowheads="1"/>
          </p:cNvSpPr>
          <p:nvPr/>
        </p:nvSpPr>
        <p:spPr bwMode="auto">
          <a:xfrm>
            <a:off x="5867400" y="5257800"/>
            <a:ext cx="564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BC</a:t>
            </a:r>
            <a:endParaRPr lang="vi-VN" sz="2400" dirty="0"/>
          </a:p>
        </p:txBody>
      </p:sp>
      <p:graphicFrame>
        <p:nvGraphicFramePr>
          <p:cNvPr id="217124" name="Object 36"/>
          <p:cNvGraphicFramePr>
            <a:graphicFrameLocks noChangeAspect="1"/>
          </p:cNvGraphicFramePr>
          <p:nvPr/>
        </p:nvGraphicFramePr>
        <p:xfrm>
          <a:off x="2743200" y="3962400"/>
          <a:ext cx="708025" cy="914400"/>
        </p:xfrm>
        <a:graphic>
          <a:graphicData uri="http://schemas.openxmlformats.org/presentationml/2006/ole">
            <p:oleObj spid="_x0000_s57361" name="Equation" r:id="rId5" imgW="304560" imgH="393480" progId="Equation.DSMT4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343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6600" y="4964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96200" y="4953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343400" y="4964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7600" y="3352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2200" y="32766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191000" y="4953000"/>
            <a:ext cx="152400" cy="152400"/>
            <a:chOff x="4191000" y="4953000"/>
            <a:chExt cx="152400" cy="152400"/>
          </a:xfrm>
        </p:grpSpPr>
        <p:sp>
          <p:nvSpPr>
            <p:cNvPr id="37" name="Line 6"/>
            <p:cNvSpPr>
              <a:spLocks noChangeShapeType="1"/>
            </p:cNvSpPr>
            <p:nvPr/>
          </p:nvSpPr>
          <p:spPr bwMode="auto">
            <a:xfrm>
              <a:off x="4191000" y="4953000"/>
              <a:ext cx="136525" cy="1365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rot="5400000" flipH="1" flipV="1">
              <a:off x="4191000" y="49530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3733800" y="4953000"/>
            <a:ext cx="152400" cy="152400"/>
            <a:chOff x="3733800" y="4953000"/>
            <a:chExt cx="152400" cy="152400"/>
          </a:xfrm>
        </p:grpSpPr>
        <p:cxnSp>
          <p:nvCxnSpPr>
            <p:cNvPr id="39" name="Straight Connector 38"/>
            <p:cNvCxnSpPr/>
            <p:nvPr/>
          </p:nvCxnSpPr>
          <p:spPr bwMode="auto">
            <a:xfrm rot="5400000" flipH="1" flipV="1">
              <a:off x="3733800" y="49530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Line 5"/>
            <p:cNvSpPr>
              <a:spLocks noChangeShapeType="1"/>
            </p:cNvSpPr>
            <p:nvPr/>
          </p:nvSpPr>
          <p:spPr bwMode="auto">
            <a:xfrm>
              <a:off x="3733800" y="4968875"/>
              <a:ext cx="136525" cy="1365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810000" y="4953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29600" y="4964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24800" y="3200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9060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4572000" y="3429000"/>
            <a:ext cx="153194" cy="153194"/>
            <a:chOff x="7239000" y="1524000"/>
            <a:chExt cx="153194" cy="153194"/>
          </a:xfrm>
        </p:grpSpPr>
        <p:cxnSp>
          <p:nvCxnSpPr>
            <p:cNvPr id="51" name="Straight Connector 50"/>
            <p:cNvCxnSpPr/>
            <p:nvPr/>
          </p:nvCxnSpPr>
          <p:spPr bwMode="auto">
            <a:xfrm>
              <a:off x="7239000" y="15240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>
              <a:off x="7315200" y="16002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4" name="Straight Arrow Connector 53"/>
          <p:cNvCxnSpPr/>
          <p:nvPr/>
        </p:nvCxnSpPr>
        <p:spPr bwMode="auto">
          <a:xfrm rot="16200000" flipH="1">
            <a:off x="1537216" y="3606284"/>
            <a:ext cx="2831068" cy="38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cxnSp>
        <p:nvCxnSpPr>
          <p:cNvPr id="59" name="Straight Arrow Connector 58"/>
          <p:cNvCxnSpPr/>
          <p:nvPr/>
        </p:nvCxnSpPr>
        <p:spPr bwMode="auto">
          <a:xfrm rot="16200000" flipH="1" flipV="1">
            <a:off x="2674144" y="4328319"/>
            <a:ext cx="1379537" cy="222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2"/>
    </p:custDataLst>
  </p:cSld>
  <p:clrMapOvr>
    <a:masterClrMapping/>
  </p:clrMapOvr>
  <p:transition advTm="132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21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17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3" dur="3000" fill="hold"/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25 -0.0037 L 0.23733 0.2094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4.07407E-6 L 0.47413 4.07407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5" dur="500"/>
                                        <p:tgtEl>
                                          <p:spTgt spid="217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21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2873E-6 L 0.05833 -4.62873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17090" grpId="0" animBg="1"/>
      <p:bldP spid="217091" grpId="0" animBg="1"/>
      <p:bldP spid="217092" grpId="0" animBg="1"/>
      <p:bldP spid="217093" grpId="0" animBg="1"/>
      <p:bldP spid="217093" grpId="1" animBg="1"/>
      <p:bldP spid="217094" grpId="0" animBg="1"/>
      <p:bldP spid="217094" grpId="1" animBg="1"/>
      <p:bldP spid="217101" grpId="0" animBg="1"/>
      <p:bldP spid="217101" grpId="1" animBg="1"/>
      <p:bldP spid="217102" grpId="0" animBg="1"/>
      <p:bldP spid="217102" grpId="1" animBg="1"/>
      <p:bldP spid="217102" grpId="2" animBg="1"/>
      <p:bldP spid="217108" grpId="0" animBg="1"/>
      <p:bldP spid="217108" grpId="1" animBg="1"/>
      <p:bldP spid="217121" grpId="0" animBg="1"/>
      <p:bldP spid="217122" grpId="0"/>
      <p:bldP spid="31" grpId="0"/>
      <p:bldP spid="32" grpId="0"/>
      <p:bldP spid="34" grpId="0"/>
      <p:bldP spid="35" grpId="0"/>
      <p:bldP spid="36" grpId="0"/>
      <p:bldP spid="43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0"/>
          <p:cNvGrpSpPr>
            <a:grpSpLocks/>
          </p:cNvGrpSpPr>
          <p:nvPr/>
        </p:nvGrpSpPr>
        <p:grpSpPr bwMode="auto">
          <a:xfrm>
            <a:off x="3657600" y="1181100"/>
            <a:ext cx="1573213" cy="825500"/>
            <a:chOff x="2304" y="1303"/>
            <a:chExt cx="991" cy="520"/>
          </a:xfrm>
        </p:grpSpPr>
        <p:sp>
          <p:nvSpPr>
            <p:cNvPr id="13335" name="Freeform 202"/>
            <p:cNvSpPr>
              <a:spLocks/>
            </p:cNvSpPr>
            <p:nvPr/>
          </p:nvSpPr>
          <p:spPr bwMode="auto">
            <a:xfrm>
              <a:off x="2304" y="1303"/>
              <a:ext cx="991" cy="520"/>
            </a:xfrm>
            <a:custGeom>
              <a:avLst/>
              <a:gdLst>
                <a:gd name="T0" fmla="*/ 6215 w 762"/>
                <a:gd name="T1" fmla="*/ 0 h 408"/>
                <a:gd name="T2" fmla="*/ 0 w 762"/>
                <a:gd name="T3" fmla="*/ 9556 h 408"/>
                <a:gd name="T4" fmla="*/ 23200 w 762"/>
                <a:gd name="T5" fmla="*/ 9556 h 408"/>
                <a:gd name="T6" fmla="*/ 6215 w 762"/>
                <a:gd name="T7" fmla="*/ 0 h 4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2"/>
                <a:gd name="T13" fmla="*/ 0 h 408"/>
                <a:gd name="T14" fmla="*/ 762 w 762"/>
                <a:gd name="T15" fmla="*/ 408 h 4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2" h="408">
                  <a:moveTo>
                    <a:pt x="204" y="0"/>
                  </a:moveTo>
                  <a:lnTo>
                    <a:pt x="0" y="408"/>
                  </a:lnTo>
                  <a:lnTo>
                    <a:pt x="762" y="408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3300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rtl="1"/>
              <a:endParaRPr lang="en-US" sz="2400"/>
            </a:p>
          </p:txBody>
        </p:sp>
        <p:sp>
          <p:nvSpPr>
            <p:cNvPr id="13336" name="Line 206"/>
            <p:cNvSpPr>
              <a:spLocks noChangeShapeType="1"/>
            </p:cNvSpPr>
            <p:nvPr/>
          </p:nvSpPr>
          <p:spPr bwMode="auto">
            <a:xfrm flipH="1">
              <a:off x="2304" y="1303"/>
              <a:ext cx="265" cy="52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209"/>
            <p:cNvSpPr>
              <a:spLocks noChangeShapeType="1"/>
            </p:cNvSpPr>
            <p:nvPr/>
          </p:nvSpPr>
          <p:spPr bwMode="auto">
            <a:xfrm>
              <a:off x="2569" y="1303"/>
              <a:ext cx="726" cy="52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214"/>
            <p:cNvSpPr>
              <a:spLocks noChangeShapeType="1"/>
            </p:cNvSpPr>
            <p:nvPr/>
          </p:nvSpPr>
          <p:spPr bwMode="auto">
            <a:xfrm>
              <a:off x="2569" y="1303"/>
              <a:ext cx="2" cy="5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29"/>
          <p:cNvGrpSpPr>
            <a:grpSpLocks/>
          </p:cNvGrpSpPr>
          <p:nvPr/>
        </p:nvGrpSpPr>
        <p:grpSpPr bwMode="auto">
          <a:xfrm>
            <a:off x="4097338" y="1984375"/>
            <a:ext cx="2290762" cy="852488"/>
            <a:chOff x="2581" y="1250"/>
            <a:chExt cx="1443" cy="537"/>
          </a:xfrm>
          <a:solidFill>
            <a:srgbClr val="FF0000"/>
          </a:solidFill>
        </p:grpSpPr>
        <p:grpSp>
          <p:nvGrpSpPr>
            <p:cNvPr id="4" name="Group 228"/>
            <p:cNvGrpSpPr>
              <a:grpSpLocks/>
            </p:cNvGrpSpPr>
            <p:nvPr/>
          </p:nvGrpSpPr>
          <p:grpSpPr bwMode="auto">
            <a:xfrm>
              <a:off x="2581" y="1266"/>
              <a:ext cx="1443" cy="521"/>
              <a:chOff x="2581" y="1266"/>
              <a:chExt cx="1443" cy="521"/>
            </a:xfrm>
            <a:grpFill/>
          </p:grpSpPr>
          <p:sp>
            <p:nvSpPr>
              <p:cNvPr id="13331" name="Freeform 201"/>
              <p:cNvSpPr>
                <a:spLocks/>
              </p:cNvSpPr>
              <p:nvPr/>
            </p:nvSpPr>
            <p:spPr bwMode="auto">
              <a:xfrm>
                <a:off x="2581" y="1266"/>
                <a:ext cx="1443" cy="519"/>
              </a:xfrm>
              <a:custGeom>
                <a:avLst/>
                <a:gdLst>
                  <a:gd name="T0" fmla="*/ 0 w 1110"/>
                  <a:gd name="T1" fmla="*/ 0 h 408"/>
                  <a:gd name="T2" fmla="*/ 0 w 1110"/>
                  <a:gd name="T3" fmla="*/ 9327 h 408"/>
                  <a:gd name="T4" fmla="*/ 33627 w 1110"/>
                  <a:gd name="T5" fmla="*/ 9327 h 408"/>
                  <a:gd name="T6" fmla="*/ 16882 w 1110"/>
                  <a:gd name="T7" fmla="*/ 0 h 408"/>
                  <a:gd name="T8" fmla="*/ 0 w 1110"/>
                  <a:gd name="T9" fmla="*/ 0 h 4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0"/>
                  <a:gd name="T16" fmla="*/ 0 h 408"/>
                  <a:gd name="T17" fmla="*/ 1110 w 1110"/>
                  <a:gd name="T18" fmla="*/ 408 h 4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0" h="408">
                    <a:moveTo>
                      <a:pt x="0" y="0"/>
                    </a:moveTo>
                    <a:lnTo>
                      <a:pt x="0" y="408"/>
                    </a:lnTo>
                    <a:lnTo>
                      <a:pt x="1110" y="408"/>
                    </a:lnTo>
                    <a:lnTo>
                      <a:pt x="55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rtl="1"/>
                <a:endParaRPr lang="en-US" sz="2400"/>
              </a:p>
            </p:txBody>
          </p:sp>
          <p:sp>
            <p:nvSpPr>
              <p:cNvPr id="13332" name="Line 204"/>
              <p:cNvSpPr>
                <a:spLocks noChangeShapeType="1"/>
              </p:cNvSpPr>
              <p:nvPr/>
            </p:nvSpPr>
            <p:spPr bwMode="auto">
              <a:xfrm>
                <a:off x="2581" y="1785"/>
                <a:ext cx="1443" cy="2"/>
              </a:xfrm>
              <a:prstGeom prst="line">
                <a:avLst/>
              </a:prstGeom>
              <a:grp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Line 208"/>
              <p:cNvSpPr>
                <a:spLocks noChangeShapeType="1"/>
              </p:cNvSpPr>
              <p:nvPr/>
            </p:nvSpPr>
            <p:spPr bwMode="auto">
              <a:xfrm>
                <a:off x="3307" y="1266"/>
                <a:ext cx="717" cy="519"/>
              </a:xfrm>
              <a:prstGeom prst="line">
                <a:avLst/>
              </a:prstGeom>
              <a:grp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Line 213"/>
              <p:cNvSpPr>
                <a:spLocks noChangeShapeType="1"/>
              </p:cNvSpPr>
              <p:nvPr/>
            </p:nvSpPr>
            <p:spPr bwMode="auto">
              <a:xfrm>
                <a:off x="2581" y="1266"/>
                <a:ext cx="726" cy="1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30" name="Oval 215"/>
            <p:cNvSpPr>
              <a:spLocks noChangeArrowheads="1"/>
            </p:cNvSpPr>
            <p:nvPr/>
          </p:nvSpPr>
          <p:spPr bwMode="auto">
            <a:xfrm>
              <a:off x="3298" y="1250"/>
              <a:ext cx="27" cy="27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1"/>
              <a:endParaRPr lang="en-US" sz="2400"/>
            </a:p>
          </p:txBody>
        </p:sp>
      </p:grpSp>
      <p:grpSp>
        <p:nvGrpSpPr>
          <p:cNvPr id="5" name="Group 227"/>
          <p:cNvGrpSpPr>
            <a:grpSpLocks/>
          </p:cNvGrpSpPr>
          <p:nvPr/>
        </p:nvGrpSpPr>
        <p:grpSpPr bwMode="auto">
          <a:xfrm>
            <a:off x="3236913" y="1981200"/>
            <a:ext cx="844550" cy="852488"/>
            <a:chOff x="2039" y="1248"/>
            <a:chExt cx="532" cy="537"/>
          </a:xfrm>
          <a:solidFill>
            <a:srgbClr val="FF3300"/>
          </a:solidFill>
        </p:grpSpPr>
        <p:grpSp>
          <p:nvGrpSpPr>
            <p:cNvPr id="6" name="Group 226"/>
            <p:cNvGrpSpPr>
              <a:grpSpLocks/>
            </p:cNvGrpSpPr>
            <p:nvPr/>
          </p:nvGrpSpPr>
          <p:grpSpPr bwMode="auto">
            <a:xfrm>
              <a:off x="2039" y="1264"/>
              <a:ext cx="532" cy="521"/>
              <a:chOff x="2039" y="1264"/>
              <a:chExt cx="532" cy="521"/>
            </a:xfrm>
            <a:grpFill/>
          </p:grpSpPr>
          <p:grpSp>
            <p:nvGrpSpPr>
              <p:cNvPr id="7" name="Group 225"/>
              <p:cNvGrpSpPr>
                <a:grpSpLocks/>
              </p:cNvGrpSpPr>
              <p:nvPr/>
            </p:nvGrpSpPr>
            <p:grpSpPr bwMode="auto">
              <a:xfrm>
                <a:off x="2039" y="1264"/>
                <a:ext cx="530" cy="521"/>
                <a:chOff x="2039" y="1264"/>
                <a:chExt cx="530" cy="521"/>
              </a:xfrm>
              <a:grpFill/>
            </p:grpSpPr>
            <p:sp>
              <p:nvSpPr>
                <p:cNvPr id="13326" name="Freeform 200"/>
                <p:cNvSpPr>
                  <a:spLocks/>
                </p:cNvSpPr>
                <p:nvPr/>
              </p:nvSpPr>
              <p:spPr bwMode="auto">
                <a:xfrm>
                  <a:off x="2039" y="1264"/>
                  <a:ext cx="530" cy="519"/>
                </a:xfrm>
                <a:custGeom>
                  <a:avLst/>
                  <a:gdLst>
                    <a:gd name="T0" fmla="*/ 12229 w 408"/>
                    <a:gd name="T1" fmla="*/ 0 h 408"/>
                    <a:gd name="T2" fmla="*/ 12229 w 408"/>
                    <a:gd name="T3" fmla="*/ 9327 h 408"/>
                    <a:gd name="T4" fmla="*/ 0 w 408"/>
                    <a:gd name="T5" fmla="*/ 9327 h 408"/>
                    <a:gd name="T6" fmla="*/ 6122 w 408"/>
                    <a:gd name="T7" fmla="*/ 0 h 408"/>
                    <a:gd name="T8" fmla="*/ 12229 w 408"/>
                    <a:gd name="T9" fmla="*/ 0 h 4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8"/>
                    <a:gd name="T16" fmla="*/ 0 h 408"/>
                    <a:gd name="T17" fmla="*/ 408 w 408"/>
                    <a:gd name="T18" fmla="*/ 408 h 4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8" h="408">
                      <a:moveTo>
                        <a:pt x="408" y="0"/>
                      </a:moveTo>
                      <a:lnTo>
                        <a:pt x="408" y="408"/>
                      </a:lnTo>
                      <a:lnTo>
                        <a:pt x="0" y="408"/>
                      </a:lnTo>
                      <a:lnTo>
                        <a:pt x="204" y="0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en-US" sz="2400"/>
                </a:p>
              </p:txBody>
            </p:sp>
            <p:sp>
              <p:nvSpPr>
                <p:cNvPr id="13327" name="Line 203"/>
                <p:cNvSpPr>
                  <a:spLocks noChangeShapeType="1"/>
                </p:cNvSpPr>
                <p:nvPr/>
              </p:nvSpPr>
              <p:spPr bwMode="auto">
                <a:xfrm>
                  <a:off x="2039" y="1783"/>
                  <a:ext cx="530" cy="2"/>
                </a:xfrm>
                <a:prstGeom prst="line">
                  <a:avLst/>
                </a:prstGeom>
                <a:grp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8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2039" y="1264"/>
                  <a:ext cx="265" cy="519"/>
                </a:xfrm>
                <a:prstGeom prst="line">
                  <a:avLst/>
                </a:prstGeom>
                <a:grp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24" name="Line 210"/>
              <p:cNvSpPr>
                <a:spLocks noChangeShapeType="1"/>
              </p:cNvSpPr>
              <p:nvPr/>
            </p:nvSpPr>
            <p:spPr bwMode="auto">
              <a:xfrm>
                <a:off x="2569" y="1264"/>
                <a:ext cx="2" cy="519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Line 212"/>
              <p:cNvSpPr>
                <a:spLocks noChangeShapeType="1"/>
              </p:cNvSpPr>
              <p:nvPr/>
            </p:nvSpPr>
            <p:spPr bwMode="auto">
              <a:xfrm>
                <a:off x="2304" y="1264"/>
                <a:ext cx="265" cy="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2" name="Oval 216"/>
            <p:cNvSpPr>
              <a:spLocks noChangeArrowheads="1"/>
            </p:cNvSpPr>
            <p:nvPr/>
          </p:nvSpPr>
          <p:spPr bwMode="auto">
            <a:xfrm>
              <a:off x="2287" y="1248"/>
              <a:ext cx="27" cy="27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1"/>
              <a:endParaRPr lang="en-US" sz="2400"/>
            </a:p>
          </p:txBody>
        </p:sp>
      </p:grpSp>
      <p:graphicFrame>
        <p:nvGraphicFramePr>
          <p:cNvPr id="13314" name="Object 222"/>
          <p:cNvGraphicFramePr>
            <a:graphicFrameLocks noChangeAspect="1"/>
          </p:cNvGraphicFramePr>
          <p:nvPr/>
        </p:nvGraphicFramePr>
        <p:xfrm>
          <a:off x="6777038" y="4267200"/>
          <a:ext cx="766762" cy="762000"/>
        </p:xfrm>
        <a:graphic>
          <a:graphicData uri="http://schemas.openxmlformats.org/presentationml/2006/ole">
            <p:oleObj spid="_x0000_s58385" name="Equation" r:id="rId5" imgW="7000916" imgH="9439307" progId="Equation.DSMT4">
              <p:embed/>
            </p:oleObj>
          </a:graphicData>
        </a:graphic>
      </p:graphicFrame>
      <p:sp>
        <p:nvSpPr>
          <p:cNvPr id="13320" name="Rectangle 233"/>
          <p:cNvSpPr>
            <a:spLocks noChangeArrowheads="1"/>
          </p:cNvSpPr>
          <p:nvPr/>
        </p:nvSpPr>
        <p:spPr bwMode="auto">
          <a:xfrm>
            <a:off x="3201988" y="4264025"/>
            <a:ext cx="3228975" cy="854075"/>
          </a:xfrm>
          <a:prstGeom prst="rect">
            <a:avLst/>
          </a:prstGeom>
          <a:solidFill>
            <a:srgbClr val="FF3300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rtl="1"/>
            <a:endParaRPr lang="en-US" sz="2400"/>
          </a:p>
        </p:txBody>
      </p:sp>
      <p:sp>
        <p:nvSpPr>
          <p:cNvPr id="27" name="TextBox 26"/>
          <p:cNvSpPr txBox="1"/>
          <p:nvPr/>
        </p:nvSpPr>
        <p:spPr>
          <a:xfrm>
            <a:off x="3886200" y="838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2667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4600" y="26670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6200" y="2819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76600" y="17526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57800" y="17526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4054475" y="2362200"/>
            <a:ext cx="136525" cy="136525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4054475" y="1463675"/>
            <a:ext cx="136525" cy="136525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4114800" y="2667000"/>
            <a:ext cx="153194" cy="153194"/>
            <a:chOff x="7239000" y="1524000"/>
            <a:chExt cx="153194" cy="153194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7239000" y="15240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rot="5400000">
              <a:off x="7315200" y="16002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7" name="Group 56"/>
          <p:cNvGrpSpPr/>
          <p:nvPr/>
        </p:nvGrpSpPr>
        <p:grpSpPr>
          <a:xfrm>
            <a:off x="4114006" y="1828800"/>
            <a:ext cx="153194" cy="153194"/>
            <a:chOff x="7239000" y="1524000"/>
            <a:chExt cx="153194" cy="153194"/>
          </a:xfrm>
        </p:grpSpPr>
        <p:cxnSp>
          <p:nvCxnSpPr>
            <p:cNvPr id="58" name="Straight Connector 57"/>
            <p:cNvCxnSpPr/>
            <p:nvPr/>
          </p:nvCxnSpPr>
          <p:spPr bwMode="auto">
            <a:xfrm>
              <a:off x="7239000" y="15240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 rot="5400000">
              <a:off x="7315200" y="16002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4" name="Straight Arrow Connector 63"/>
          <p:cNvCxnSpPr/>
          <p:nvPr/>
        </p:nvCxnSpPr>
        <p:spPr bwMode="auto">
          <a:xfrm rot="5400000">
            <a:off x="6361906" y="4686300"/>
            <a:ext cx="838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3200400" y="5408612"/>
            <a:ext cx="3276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Box 66"/>
          <p:cNvSpPr txBox="1"/>
          <p:nvPr/>
        </p:nvSpPr>
        <p:spPr>
          <a:xfrm>
            <a:off x="4648200" y="541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038600" y="1981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ransition advTm="135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647 L -0.00017 0.331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3055E-6 L 2.5E-6 0.4504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3" grpId="1" animBg="1"/>
      <p:bldP spid="34" grpId="0" animBg="1"/>
      <p:bldP spid="34" grpId="1" animBg="1"/>
      <p:bldP spid="67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Freeform 15"/>
          <p:cNvSpPr>
            <a:spLocks/>
          </p:cNvSpPr>
          <p:nvPr/>
        </p:nvSpPr>
        <p:spPr bwMode="auto">
          <a:xfrm>
            <a:off x="3276600" y="3340100"/>
            <a:ext cx="2133600" cy="1524000"/>
          </a:xfrm>
          <a:custGeom>
            <a:avLst/>
            <a:gdLst>
              <a:gd name="T0" fmla="*/ 2147483647 w 1344"/>
              <a:gd name="T1" fmla="*/ 2147483647 h 960"/>
              <a:gd name="T2" fmla="*/ 2147483647 w 1344"/>
              <a:gd name="T3" fmla="*/ 0 h 960"/>
              <a:gd name="T4" fmla="*/ 2147483647 w 1344"/>
              <a:gd name="T5" fmla="*/ 0 h 960"/>
              <a:gd name="T6" fmla="*/ 0 w 1344"/>
              <a:gd name="T7" fmla="*/ 2147483647 h 960"/>
              <a:gd name="T8" fmla="*/ 2147483647 w 1344"/>
              <a:gd name="T9" fmla="*/ 2147483647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4"/>
              <a:gd name="T16" fmla="*/ 0 h 960"/>
              <a:gd name="T17" fmla="*/ 1344 w 1344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4" h="960">
                <a:moveTo>
                  <a:pt x="1152" y="960"/>
                </a:moveTo>
                <a:lnTo>
                  <a:pt x="1344" y="0"/>
                </a:lnTo>
                <a:lnTo>
                  <a:pt x="768" y="0"/>
                </a:lnTo>
                <a:lnTo>
                  <a:pt x="0" y="960"/>
                </a:lnTo>
                <a:lnTo>
                  <a:pt x="1152" y="9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3984" name="Freeform 16"/>
          <p:cNvSpPr>
            <a:spLocks/>
          </p:cNvSpPr>
          <p:nvPr/>
        </p:nvSpPr>
        <p:spPr bwMode="auto">
          <a:xfrm>
            <a:off x="4495800" y="1816100"/>
            <a:ext cx="1219200" cy="1524000"/>
          </a:xfrm>
          <a:custGeom>
            <a:avLst/>
            <a:gdLst>
              <a:gd name="T0" fmla="*/ 2147483647 w 768"/>
              <a:gd name="T1" fmla="*/ 2147483647 h 960"/>
              <a:gd name="T2" fmla="*/ 2147483647 w 768"/>
              <a:gd name="T3" fmla="*/ 0 h 960"/>
              <a:gd name="T4" fmla="*/ 0 w 768"/>
              <a:gd name="T5" fmla="*/ 2147483647 h 960"/>
              <a:gd name="T6" fmla="*/ 2147483647 w 768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960"/>
              <a:gd name="T14" fmla="*/ 768 w 768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960">
                <a:moveTo>
                  <a:pt x="576" y="960"/>
                </a:moveTo>
                <a:lnTo>
                  <a:pt x="768" y="0"/>
                </a:lnTo>
                <a:lnTo>
                  <a:pt x="0" y="960"/>
                </a:lnTo>
                <a:lnTo>
                  <a:pt x="576" y="9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3988" name="Freeform 20"/>
          <p:cNvSpPr>
            <a:spLocks/>
          </p:cNvSpPr>
          <p:nvPr/>
        </p:nvSpPr>
        <p:spPr bwMode="auto">
          <a:xfrm rot="-6901013">
            <a:off x="3124200" y="1739900"/>
            <a:ext cx="1219200" cy="1524000"/>
          </a:xfrm>
          <a:custGeom>
            <a:avLst/>
            <a:gdLst>
              <a:gd name="T0" fmla="*/ 2147483647 w 768"/>
              <a:gd name="T1" fmla="*/ 2147483647 h 960"/>
              <a:gd name="T2" fmla="*/ 2147483647 w 768"/>
              <a:gd name="T3" fmla="*/ 0 h 960"/>
              <a:gd name="T4" fmla="*/ 0 w 768"/>
              <a:gd name="T5" fmla="*/ 2147483647 h 960"/>
              <a:gd name="T6" fmla="*/ 2147483647 w 768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960"/>
              <a:gd name="T14" fmla="*/ 768 w 768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960">
                <a:moveTo>
                  <a:pt x="576" y="960"/>
                </a:moveTo>
                <a:lnTo>
                  <a:pt x="768" y="0"/>
                </a:lnTo>
                <a:lnTo>
                  <a:pt x="0" y="960"/>
                </a:lnTo>
                <a:lnTo>
                  <a:pt x="576" y="9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/>
          <a:lstStyle/>
          <a:p>
            <a:endParaRPr lang="en-US"/>
          </a:p>
        </p:txBody>
      </p:sp>
      <p:sp>
        <p:nvSpPr>
          <p:cNvPr id="83992" name="Freeform 24"/>
          <p:cNvSpPr>
            <a:spLocks/>
          </p:cNvSpPr>
          <p:nvPr/>
        </p:nvSpPr>
        <p:spPr bwMode="auto">
          <a:xfrm rot="-8376530">
            <a:off x="3124200" y="2197100"/>
            <a:ext cx="1219200" cy="1524000"/>
          </a:xfrm>
          <a:custGeom>
            <a:avLst/>
            <a:gdLst>
              <a:gd name="T0" fmla="*/ 2147483647 w 768"/>
              <a:gd name="T1" fmla="*/ 2147483647 h 960"/>
              <a:gd name="T2" fmla="*/ 2147483647 w 768"/>
              <a:gd name="T3" fmla="*/ 0 h 960"/>
              <a:gd name="T4" fmla="*/ 0 w 768"/>
              <a:gd name="T5" fmla="*/ 2147483647 h 960"/>
              <a:gd name="T6" fmla="*/ 2147483647 w 768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960"/>
              <a:gd name="T14" fmla="*/ 768 w 768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960">
                <a:moveTo>
                  <a:pt x="576" y="960"/>
                </a:moveTo>
                <a:lnTo>
                  <a:pt x="768" y="0"/>
                </a:lnTo>
                <a:lnTo>
                  <a:pt x="0" y="960"/>
                </a:lnTo>
                <a:lnTo>
                  <a:pt x="576" y="9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/>
          <a:lstStyle/>
          <a:p>
            <a:endParaRPr lang="en-US"/>
          </a:p>
        </p:txBody>
      </p:sp>
      <p:sp>
        <p:nvSpPr>
          <p:cNvPr id="83993" name="Freeform 25"/>
          <p:cNvSpPr>
            <a:spLocks/>
          </p:cNvSpPr>
          <p:nvPr/>
        </p:nvSpPr>
        <p:spPr bwMode="auto">
          <a:xfrm rot="-9069181">
            <a:off x="3048000" y="2654300"/>
            <a:ext cx="1219200" cy="1524000"/>
          </a:xfrm>
          <a:custGeom>
            <a:avLst/>
            <a:gdLst>
              <a:gd name="T0" fmla="*/ 2147483647 w 768"/>
              <a:gd name="T1" fmla="*/ 2147483647 h 960"/>
              <a:gd name="T2" fmla="*/ 2147483647 w 768"/>
              <a:gd name="T3" fmla="*/ 0 h 960"/>
              <a:gd name="T4" fmla="*/ 0 w 768"/>
              <a:gd name="T5" fmla="*/ 2147483647 h 960"/>
              <a:gd name="T6" fmla="*/ 2147483647 w 768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960"/>
              <a:gd name="T14" fmla="*/ 768 w 768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960">
                <a:moveTo>
                  <a:pt x="576" y="960"/>
                </a:moveTo>
                <a:lnTo>
                  <a:pt x="768" y="0"/>
                </a:lnTo>
                <a:lnTo>
                  <a:pt x="0" y="960"/>
                </a:lnTo>
                <a:lnTo>
                  <a:pt x="576" y="9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/>
          <a:lstStyle/>
          <a:p>
            <a:endParaRPr lang="en-US"/>
          </a:p>
        </p:txBody>
      </p:sp>
      <p:sp>
        <p:nvSpPr>
          <p:cNvPr id="83994" name="Freeform 26"/>
          <p:cNvSpPr>
            <a:spLocks/>
          </p:cNvSpPr>
          <p:nvPr/>
        </p:nvSpPr>
        <p:spPr bwMode="auto">
          <a:xfrm rot="-10043645">
            <a:off x="3048000" y="3035300"/>
            <a:ext cx="1219200" cy="1524000"/>
          </a:xfrm>
          <a:custGeom>
            <a:avLst/>
            <a:gdLst>
              <a:gd name="T0" fmla="*/ 2147483647 w 768"/>
              <a:gd name="T1" fmla="*/ 2147483647 h 960"/>
              <a:gd name="T2" fmla="*/ 2147483647 w 768"/>
              <a:gd name="T3" fmla="*/ 0 h 960"/>
              <a:gd name="T4" fmla="*/ 0 w 768"/>
              <a:gd name="T5" fmla="*/ 2147483647 h 960"/>
              <a:gd name="T6" fmla="*/ 2147483647 w 768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960"/>
              <a:gd name="T14" fmla="*/ 768 w 768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960">
                <a:moveTo>
                  <a:pt x="576" y="960"/>
                </a:moveTo>
                <a:lnTo>
                  <a:pt x="768" y="0"/>
                </a:lnTo>
                <a:lnTo>
                  <a:pt x="0" y="960"/>
                </a:lnTo>
                <a:lnTo>
                  <a:pt x="576" y="9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/>
          <a:lstStyle/>
          <a:p>
            <a:endParaRPr lang="en-US"/>
          </a:p>
        </p:txBody>
      </p:sp>
      <p:sp>
        <p:nvSpPr>
          <p:cNvPr id="83995" name="Freeform 27"/>
          <p:cNvSpPr>
            <a:spLocks/>
          </p:cNvSpPr>
          <p:nvPr/>
        </p:nvSpPr>
        <p:spPr bwMode="auto">
          <a:xfrm rot="10800000">
            <a:off x="3276600" y="3340100"/>
            <a:ext cx="1219200" cy="1524000"/>
          </a:xfrm>
          <a:custGeom>
            <a:avLst/>
            <a:gdLst>
              <a:gd name="T0" fmla="*/ 2147483647 w 768"/>
              <a:gd name="T1" fmla="*/ 2147483647 h 960"/>
              <a:gd name="T2" fmla="*/ 2147483647 w 768"/>
              <a:gd name="T3" fmla="*/ 0 h 960"/>
              <a:gd name="T4" fmla="*/ 0 w 768"/>
              <a:gd name="T5" fmla="*/ 2147483647 h 960"/>
              <a:gd name="T6" fmla="*/ 2147483647 w 768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960"/>
              <a:gd name="T14" fmla="*/ 768 w 768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960">
                <a:moveTo>
                  <a:pt x="576" y="960"/>
                </a:moveTo>
                <a:lnTo>
                  <a:pt x="768" y="0"/>
                </a:lnTo>
                <a:lnTo>
                  <a:pt x="0" y="960"/>
                </a:lnTo>
                <a:lnTo>
                  <a:pt x="576" y="9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/>
          <a:lstStyle/>
          <a:p>
            <a:endParaRPr lang="en-US"/>
          </a:p>
        </p:txBody>
      </p:sp>
      <p:sp>
        <p:nvSpPr>
          <p:cNvPr id="83989" name="Freeform 21"/>
          <p:cNvSpPr>
            <a:spLocks/>
          </p:cNvSpPr>
          <p:nvPr/>
        </p:nvSpPr>
        <p:spPr bwMode="auto">
          <a:xfrm>
            <a:off x="5105400" y="3352800"/>
            <a:ext cx="304800" cy="1524000"/>
          </a:xfrm>
          <a:custGeom>
            <a:avLst/>
            <a:gdLst>
              <a:gd name="T0" fmla="*/ 0 w 192"/>
              <a:gd name="T1" fmla="*/ 2147483647 h 960"/>
              <a:gd name="T2" fmla="*/ 0 w 192"/>
              <a:gd name="T3" fmla="*/ 0 h 960"/>
              <a:gd name="T4" fmla="*/ 2147483647 w 192"/>
              <a:gd name="T5" fmla="*/ 0 h 960"/>
              <a:gd name="T6" fmla="*/ 0 w 19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960"/>
              <a:gd name="T14" fmla="*/ 192 w 19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960">
                <a:moveTo>
                  <a:pt x="0" y="960"/>
                </a:moveTo>
                <a:lnTo>
                  <a:pt x="0" y="0"/>
                </a:lnTo>
                <a:lnTo>
                  <a:pt x="192" y="0"/>
                </a:lnTo>
                <a:lnTo>
                  <a:pt x="0" y="9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5105400" y="1829594"/>
            <a:ext cx="610394" cy="3048794"/>
            <a:chOff x="5105400" y="1829594"/>
            <a:chExt cx="610394" cy="3048794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5105400" y="4876800"/>
              <a:ext cx="609600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" name="Group 48"/>
            <p:cNvGrpSpPr/>
            <p:nvPr/>
          </p:nvGrpSpPr>
          <p:grpSpPr>
            <a:xfrm>
              <a:off x="5562600" y="1829594"/>
              <a:ext cx="153194" cy="3048000"/>
              <a:chOff x="5562600" y="1829594"/>
              <a:chExt cx="153194" cy="3048000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 rot="5400000">
                <a:off x="4191000" y="3352800"/>
                <a:ext cx="3048000" cy="158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" name="Group 27"/>
              <p:cNvGrpSpPr/>
              <p:nvPr/>
            </p:nvGrpSpPr>
            <p:grpSpPr>
              <a:xfrm>
                <a:off x="5562600" y="4724400"/>
                <a:ext cx="152400" cy="152400"/>
                <a:chOff x="5029200" y="5257800"/>
                <a:chExt cx="152400" cy="152400"/>
              </a:xfrm>
            </p:grpSpPr>
            <p:cxnSp>
              <p:nvCxnSpPr>
                <p:cNvPr id="25" name="Straight Connector 24"/>
                <p:cNvCxnSpPr/>
                <p:nvPr/>
              </p:nvCxnSpPr>
              <p:spPr bwMode="auto">
                <a:xfrm rot="5400000">
                  <a:off x="4953794" y="5334000"/>
                  <a:ext cx="151606" cy="79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>
                  <a:off x="5029200" y="5257800"/>
                  <a:ext cx="152400" cy="158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sp>
        <p:nvSpPr>
          <p:cNvPr id="31" name="TextBox 30"/>
          <p:cNvSpPr txBox="1"/>
          <p:nvPr/>
        </p:nvSpPr>
        <p:spPr>
          <a:xfrm>
            <a:off x="58674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0" y="487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6800" y="4953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10200" y="487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3810000" y="3962400"/>
            <a:ext cx="22860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4953000" y="2590800"/>
            <a:ext cx="22860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52"/>
          <p:cNvGrpSpPr/>
          <p:nvPr/>
        </p:nvGrpSpPr>
        <p:grpSpPr>
          <a:xfrm>
            <a:off x="5486400" y="2590800"/>
            <a:ext cx="152400" cy="152400"/>
            <a:chOff x="7848600" y="1219200"/>
            <a:chExt cx="152400" cy="152400"/>
          </a:xfrm>
        </p:grpSpPr>
        <p:cxnSp>
          <p:nvCxnSpPr>
            <p:cNvPr id="40" name="Straight Connector 39"/>
            <p:cNvCxnSpPr/>
            <p:nvPr/>
          </p:nvCxnSpPr>
          <p:spPr bwMode="auto">
            <a:xfrm rot="16200000" flipH="1">
              <a:off x="7848600" y="12192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 rot="5400000">
              <a:off x="7848600" y="12192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53"/>
          <p:cNvGrpSpPr/>
          <p:nvPr/>
        </p:nvGrpSpPr>
        <p:grpSpPr>
          <a:xfrm>
            <a:off x="5181600" y="4038600"/>
            <a:ext cx="152400" cy="152400"/>
            <a:chOff x="7772400" y="1524000"/>
            <a:chExt cx="152400" cy="152400"/>
          </a:xfrm>
        </p:grpSpPr>
        <p:cxnSp>
          <p:nvCxnSpPr>
            <p:cNvPr id="46" name="Straight Connector 45"/>
            <p:cNvCxnSpPr/>
            <p:nvPr/>
          </p:nvCxnSpPr>
          <p:spPr bwMode="auto">
            <a:xfrm rot="16200000" flipH="1">
              <a:off x="7772400" y="15240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rot="5400000">
              <a:off x="7772400" y="15240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1" name="TextBox 50"/>
          <p:cNvSpPr txBox="1"/>
          <p:nvPr/>
        </p:nvSpPr>
        <p:spPr>
          <a:xfrm>
            <a:off x="4114800" y="3048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10200" y="3048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05400" y="3276600"/>
            <a:ext cx="4572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6" name="Group 46"/>
          <p:cNvGrpSpPr/>
          <p:nvPr/>
        </p:nvGrpSpPr>
        <p:grpSpPr>
          <a:xfrm>
            <a:off x="5104606" y="3352800"/>
            <a:ext cx="153194" cy="1524794"/>
            <a:chOff x="5104606" y="3352800"/>
            <a:chExt cx="153194" cy="1524794"/>
          </a:xfrm>
        </p:grpSpPr>
        <p:cxnSp>
          <p:nvCxnSpPr>
            <p:cNvPr id="56" name="Straight Connector 55"/>
            <p:cNvCxnSpPr/>
            <p:nvPr/>
          </p:nvCxnSpPr>
          <p:spPr bwMode="auto">
            <a:xfrm rot="5400000" flipH="1" flipV="1">
              <a:off x="4343400" y="4114800"/>
              <a:ext cx="1524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" name="Group 44"/>
            <p:cNvGrpSpPr/>
            <p:nvPr/>
          </p:nvGrpSpPr>
          <p:grpSpPr>
            <a:xfrm>
              <a:off x="5105400" y="3352800"/>
              <a:ext cx="152400" cy="153988"/>
              <a:chOff x="6553200" y="2514600"/>
              <a:chExt cx="152400" cy="153988"/>
            </a:xfrm>
          </p:grpSpPr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6628606" y="2590800"/>
                <a:ext cx="153194" cy="7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6553200" y="2667000"/>
                <a:ext cx="1524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55" name="Straight Arrow Connector 54"/>
          <p:cNvCxnSpPr/>
          <p:nvPr/>
        </p:nvCxnSpPr>
        <p:spPr bwMode="auto">
          <a:xfrm rot="5400000">
            <a:off x="5106194" y="4114006"/>
            <a:ext cx="1524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5943600" y="3657600"/>
          <a:ext cx="642784" cy="830263"/>
        </p:xfrm>
        <a:graphic>
          <a:graphicData uri="http://schemas.openxmlformats.org/presentationml/2006/ole">
            <p:oleObj spid="_x0000_s78865" name="Equation" r:id="rId5" imgW="304560" imgH="393480" progId="Equation.DSMT4">
              <p:embed/>
            </p:oleObj>
          </a:graphicData>
        </a:graphic>
      </p:graphicFrame>
      <p:cxnSp>
        <p:nvCxnSpPr>
          <p:cNvPr id="60" name="Straight Arrow Connector 59"/>
          <p:cNvCxnSpPr/>
          <p:nvPr/>
        </p:nvCxnSpPr>
        <p:spPr bwMode="auto">
          <a:xfrm>
            <a:off x="3276600" y="5410200"/>
            <a:ext cx="1828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3886200" y="5410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876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895600" y="3135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advTm="139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-0.055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5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1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 1.11111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83983" grpId="0" animBg="1"/>
      <p:bldP spid="83984" grpId="0" animBg="1"/>
      <p:bldP spid="83984" grpId="1" animBg="1"/>
      <p:bldP spid="83984" grpId="2" animBg="1"/>
      <p:bldP spid="83988" grpId="0" animBg="1"/>
      <p:bldP spid="83988" grpId="1" animBg="1"/>
      <p:bldP spid="83992" grpId="0" animBg="1"/>
      <p:bldP spid="83992" grpId="1" animBg="1"/>
      <p:bldP spid="83993" grpId="0" animBg="1"/>
      <p:bldP spid="83993" grpId="1" animBg="1"/>
      <p:bldP spid="83994" grpId="0" animBg="1"/>
      <p:bldP spid="83994" grpId="1" animBg="1"/>
      <p:bldP spid="83995" grpId="0" animBg="1"/>
      <p:bldP spid="83989" grpId="0" animBg="1"/>
      <p:bldP spid="83989" grpId="1" animBg="1"/>
      <p:bldP spid="31" grpId="0"/>
      <p:bldP spid="34" grpId="0"/>
      <p:bldP spid="51" grpId="0"/>
      <p:bldP spid="52" grpId="0"/>
      <p:bldP spid="58" grpId="0" animBg="1"/>
      <p:bldP spid="61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 descr="think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24400"/>
            <a:ext cx="1105478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631471" y="3926094"/>
            <a:ext cx="616305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98832" y="1038581"/>
            <a:ext cx="2428329" cy="642576"/>
            <a:chOff x="3498832" y="1038581"/>
            <a:chExt cx="2428329" cy="642576"/>
          </a:xfrm>
        </p:grpSpPr>
        <p:grpSp>
          <p:nvGrpSpPr>
            <p:cNvPr id="2" name="Group 25"/>
            <p:cNvGrpSpPr>
              <a:grpSpLocks/>
            </p:cNvGrpSpPr>
            <p:nvPr/>
          </p:nvGrpSpPr>
          <p:grpSpPr bwMode="auto">
            <a:xfrm>
              <a:off x="3498832" y="1038581"/>
              <a:ext cx="2428329" cy="642576"/>
              <a:chOff x="-578" y="2825"/>
              <a:chExt cx="1803" cy="465"/>
            </a:xfrm>
          </p:grpSpPr>
          <p:sp>
            <p:nvSpPr>
              <p:cNvPr id="20" name="AutoShape 21"/>
              <p:cNvSpPr>
                <a:spLocks noChangeArrowheads="1"/>
              </p:cNvSpPr>
              <p:nvPr/>
            </p:nvSpPr>
            <p:spPr bwMode="gray">
              <a:xfrm>
                <a:off x="-578" y="2825"/>
                <a:ext cx="1803" cy="465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3BCFA1"/>
                  </a:gs>
                  <a:gs pos="100000">
                    <a:srgbClr val="3BCFA1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107763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gray">
              <a:xfrm>
                <a:off x="-498" y="2890"/>
                <a:ext cx="1644" cy="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ĐỊNH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LÝ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" name="Freeform 22"/>
            <p:cNvSpPr>
              <a:spLocks/>
            </p:cNvSpPr>
            <p:nvPr/>
          </p:nvSpPr>
          <p:spPr bwMode="gray">
            <a:xfrm rot="10800000">
              <a:off x="4412990" y="1284209"/>
              <a:ext cx="1492112" cy="38220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3BCFA1">
                    <a:gamma/>
                    <a:tint val="36471"/>
                    <a:invGamma/>
                  </a:srgbClr>
                </a:gs>
                <a:gs pos="50000">
                  <a:srgbClr val="3BCFA1"/>
                </a:gs>
                <a:gs pos="100000">
                  <a:srgbClr val="3BCFA1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1295400" y="1981200"/>
            <a:ext cx="7391399" cy="13716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nửa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 cạnh</a:t>
            </a:r>
          </a:p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với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ctr" eaLnBrk="0" hangingPunct="0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07479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4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748840">
            <a:off x="476621" y="140821"/>
            <a:ext cx="1777968" cy="47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5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533400"/>
            <a:ext cx="6019800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hlinkClick r:id="rId2" action="ppaction://hlinkfile"/>
          </p:cNvPr>
          <p:cNvSpPr txBox="1"/>
          <p:nvPr/>
        </p:nvSpPr>
        <p:spPr>
          <a:xfrm>
            <a:off x="3276600" y="-78621"/>
            <a:ext cx="5181600" cy="83099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1"/>
          <p:cNvSpPr>
            <a:spLocks noChangeArrowheads="1"/>
          </p:cNvSpPr>
          <p:nvPr/>
        </p:nvSpPr>
        <p:spPr bwMode="auto">
          <a:xfrm>
            <a:off x="1209367" y="990600"/>
            <a:ext cx="7516761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thửa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ruộng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tam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giác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cạnh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88m,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cao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tương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ứng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cạnh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bằng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0,6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cạnh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457200" indent="-457200" algn="just" eaLnBrk="1" hangingPunct="1">
              <a:buAutoNum type="alphaLcParenR"/>
            </a:pP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Hãy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diện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thửa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ruộng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endParaRPr lang="en-US" sz="2400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n-US" sz="2400" i="1" dirty="0" smtClean="0"/>
              <a:t>b)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1161,6kg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/ha?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799582"/>
            <a:ext cx="4724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3200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lang="en-US" sz="32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thức</a:t>
            </a:r>
            <a:r>
              <a:rPr lang="en-US" sz="32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lang="en-US" sz="32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đôi</a:t>
            </a:r>
            <a:endParaRPr lang="en-US" sz="3200" i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n-US" sz="32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3200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Làm</a:t>
            </a:r>
            <a:r>
              <a:rPr lang="en-US" sz="32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lang="en-US" sz="32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phiếu</a:t>
            </a:r>
            <a:r>
              <a:rPr lang="en-US" sz="32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sz="32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tập</a:t>
            </a:r>
            <a:endParaRPr lang="en-US" sz="3200" i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n-US" sz="3200" i="1" dirty="0" smtClean="0">
                <a:latin typeface="Calibri" pitchFamily="34" charset="0"/>
                <a:cs typeface="Times New Roman" pitchFamily="18" charset="0"/>
              </a:rPr>
              <a:t>- </a:t>
            </a:r>
            <a:r>
              <a:rPr lang="en-US" sz="3200" i="1" dirty="0" err="1" smtClean="0">
                <a:latin typeface="Calibri" pitchFamily="34" charset="0"/>
                <a:cs typeface="Times New Roman" pitchFamily="18" charset="0"/>
              </a:rPr>
              <a:t>Thời</a:t>
            </a:r>
            <a:r>
              <a:rPr lang="en-US" sz="3200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Times New Roman" pitchFamily="18" charset="0"/>
              </a:rPr>
              <a:t>gian</a:t>
            </a:r>
            <a:r>
              <a:rPr lang="en-US" sz="3200" i="1" dirty="0" smtClean="0">
                <a:latin typeface="Calibri" pitchFamily="34" charset="0"/>
                <a:cs typeface="Times New Roman" pitchFamily="18" charset="0"/>
              </a:rPr>
              <a:t>: </a:t>
            </a:r>
            <a:r>
              <a:rPr lang="en-US" sz="32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3 </a:t>
            </a:r>
            <a:r>
              <a:rPr lang="en-US" sz="3200" i="1" dirty="0" err="1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phút</a:t>
            </a:r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9875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3490" y="3429000"/>
            <a:ext cx="2819400" cy="194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 rot="20748840">
            <a:off x="476621" y="140821"/>
            <a:ext cx="1777968" cy="47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Áp dụng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Isosceles Triangle 1"/>
          <p:cNvSpPr/>
          <p:nvPr/>
        </p:nvSpPr>
        <p:spPr bwMode="auto">
          <a:xfrm rot="10800000">
            <a:off x="7086600" y="3962400"/>
            <a:ext cx="1383240" cy="445150"/>
          </a:xfrm>
          <a:prstGeom prst="triangle">
            <a:avLst>
              <a:gd name="adj" fmla="val 39339"/>
            </a:avLst>
          </a:prstGeom>
          <a:noFill/>
          <a:ln w="3810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69035" y="363459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88</a:t>
            </a:r>
            <a:endParaRPr lang="en-US" sz="2000" b="1"/>
          </a:p>
        </p:txBody>
      </p:sp>
      <p:cxnSp>
        <p:nvCxnSpPr>
          <p:cNvPr id="10" name="Straight Connector 9"/>
          <p:cNvCxnSpPr>
            <a:stCxn id="2" idx="4"/>
          </p:cNvCxnSpPr>
          <p:nvPr/>
        </p:nvCxnSpPr>
        <p:spPr bwMode="auto">
          <a:xfrm rot="16200000" flipV="1">
            <a:off x="6248400" y="3124200"/>
            <a:ext cx="533400" cy="1143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rot="10800000" flipV="1">
            <a:off x="5791200" y="3962400"/>
            <a:ext cx="1447800" cy="76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rot="10800000">
            <a:off x="5791200" y="4953000"/>
            <a:ext cx="2209800" cy="762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rot="16200000" flipH="1">
            <a:off x="7581900" y="4762500"/>
            <a:ext cx="838200" cy="4572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endCxn id="2" idx="0"/>
          </p:cNvCxnSpPr>
          <p:nvPr/>
        </p:nvCxnSpPr>
        <p:spPr bwMode="auto">
          <a:xfrm rot="5400000" flipH="1" flipV="1">
            <a:off x="7766816" y="4413134"/>
            <a:ext cx="164454" cy="15328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64&quot;/&gt;&lt;/object&gt;&lt;object type=&quot;3&quot; unique_id=&quot;10004&quot;&gt;&lt;property id=&quot;20148&quot; value=&quot;5&quot;/&gt;&lt;property id=&quot;20300&quot; value=&quot;Slide 2&quot;/&gt;&lt;property id=&quot;20307&quot; value=&quot;349&quot;/&gt;&lt;/object&gt;&lt;object type=&quot;3&quot; unique_id=&quot;10005&quot;&gt;&lt;property id=&quot;20148&quot; value=&quot;5&quot;/&gt;&lt;property id=&quot;20300&quot; value=&quot;Slide 3&quot;/&gt;&lt;property id=&quot;20307&quot; value=&quot;350&quot;/&gt;&lt;/object&gt;&lt;object type=&quot;3&quot; unique_id=&quot;10006&quot;&gt;&lt;property id=&quot;20148&quot; value=&quot;5&quot;/&gt;&lt;property id=&quot;20300&quot; value=&quot;Slide 4&quot;/&gt;&lt;property id=&quot;20307&quot; value=&quot;351&quot;/&gt;&lt;/object&gt;&lt;object type=&quot;3&quot; unique_id=&quot;10007&quot;&gt;&lt;property id=&quot;20148&quot; value=&quot;5&quot;/&gt;&lt;property id=&quot;20300&quot; value=&quot;Slide 5&quot;/&gt;&lt;property id=&quot;20307&quot; value=&quot;352&quot;/&gt;&lt;/object&gt;&lt;object type=&quot;3&quot; unique_id=&quot;10008&quot;&gt;&lt;property id=&quot;20148&quot; value=&quot;5&quot;/&gt;&lt;property id=&quot;20300&quot; value=&quot;Slide 6&quot;/&gt;&lt;property id=&quot;20307&quot; value=&quot;362&quot;/&gt;&lt;/object&gt;&lt;object type=&quot;3&quot; unique_id=&quot;10009&quot;&gt;&lt;property id=&quot;20148&quot; value=&quot;5&quot;/&gt;&lt;property id=&quot;20300&quot; value=&quot;Slide 7&quot;/&gt;&lt;property id=&quot;20307&quot; value=&quot;354&quot;/&gt;&lt;/object&gt;&lt;object type=&quot;3&quot; unique_id=&quot;10010&quot;&gt;&lt;property id=&quot;20148&quot; value=&quot;5&quot;/&gt;&lt;property id=&quot;20300&quot; value=&quot;Slide 8&quot;/&gt;&lt;property id=&quot;20307&quot; value=&quot;363&quot;/&gt;&lt;/object&gt;&lt;object type=&quot;3&quot; unique_id=&quot;10011&quot;&gt;&lt;property id=&quot;20148&quot; value=&quot;5&quot;/&gt;&lt;property id=&quot;20300&quot; value=&quot;Slide 9&quot;/&gt;&lt;property id=&quot;20307&quot; value=&quot;356&quot;/&gt;&lt;/object&gt;&lt;object type=&quot;3&quot; unique_id=&quot;10012&quot;&gt;&lt;property id=&quot;20148&quot; value=&quot;5&quot;/&gt;&lt;property id=&quot;20300&quot; value=&quot;Slide 10&quot;/&gt;&lt;property id=&quot;20307&quot; value=&quot;358&quot;/&gt;&lt;/object&gt;&lt;object type=&quot;3&quot; unique_id=&quot;10013&quot;&gt;&lt;property id=&quot;20148&quot; value=&quot;5&quot;/&gt;&lt;property id=&quot;20300&quot; value=&quot;Slide 11&quot;/&gt;&lt;property id=&quot;20307&quot; value=&quot;359&quot;/&gt;&lt;/object&gt;&lt;object type=&quot;3&quot; unique_id=&quot;10014&quot;&gt;&lt;property id=&quot;20148&quot; value=&quot;5&quot;/&gt;&lt;property id=&quot;20300&quot; value=&quot;Slide 12&quot;/&gt;&lt;property id=&quot;20307&quot; value=&quot;360&quot;/&gt;&lt;/object&gt;&lt;/object&gt;&lt;object type=&quot;8&quot; unique_id=&quot;10028&quot;&gt;&lt;/object&gt;&lt;/object&gt;&lt;/database&gt;"/>
  <p:tag name="MMPROD_NEXTUNIQUEID" val="10009"/>
  <p:tag name="MMPROD_UIPERSISTENCEDATA" val="MMPROD_UIPERSISTENCEDATA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|1.7|0.9|1.4|1.5|1.7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1.9|1.7|2.1|1.9|0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4|1.7|1.1|2.7|0.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3083</TotalTime>
  <Words>502</Words>
  <Application>Microsoft Office PowerPoint</Application>
  <PresentationFormat>On-screen Show (4:3)</PresentationFormat>
  <Paragraphs>97</Paragraphs>
  <Slides>14</Slides>
  <Notes>3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BachKhoa Computer</dc:creator>
  <cp:lastModifiedBy>loc</cp:lastModifiedBy>
  <cp:revision>346</cp:revision>
  <cp:lastPrinted>1601-01-01T00:00:00Z</cp:lastPrinted>
  <dcterms:created xsi:type="dcterms:W3CDTF">1601-01-01T00:00:00Z</dcterms:created>
  <dcterms:modified xsi:type="dcterms:W3CDTF">2016-12-02T16:45:45Z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